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7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F8F0-1424-4E71-BDDC-1C49B0431BBC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8297-5ECC-426D-8896-113C2F9AD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F8F0-1424-4E71-BDDC-1C49B0431BBC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8297-5ECC-426D-8896-113C2F9AD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F8F0-1424-4E71-BDDC-1C49B0431BBC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8297-5ECC-426D-8896-113C2F9AD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F8F0-1424-4E71-BDDC-1C49B0431BBC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8297-5ECC-426D-8896-113C2F9AD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F8F0-1424-4E71-BDDC-1C49B0431BBC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8297-5ECC-426D-8896-113C2F9AD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F8F0-1424-4E71-BDDC-1C49B0431BBC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8297-5ECC-426D-8896-113C2F9AD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F8F0-1424-4E71-BDDC-1C49B0431BBC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8297-5ECC-426D-8896-113C2F9AD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F8F0-1424-4E71-BDDC-1C49B0431BBC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8297-5ECC-426D-8896-113C2F9AD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F8F0-1424-4E71-BDDC-1C49B0431BBC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8297-5ECC-426D-8896-113C2F9AD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F8F0-1424-4E71-BDDC-1C49B0431BBC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8297-5ECC-426D-8896-113C2F9AD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F8F0-1424-4E71-BDDC-1C49B0431BBC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8297-5ECC-426D-8896-113C2F9AD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F8F0-1424-4E71-BDDC-1C49B0431BBC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48297-5ECC-426D-8896-113C2F9AD4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Делириум</a:t>
            </a:r>
            <a:r>
              <a:rPr lang="ru-RU" dirty="0" smtClean="0"/>
              <a:t> в интенсивной терапии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Делириум</a:t>
            </a:r>
            <a:r>
              <a:rPr lang="ru-RU" dirty="0" smtClean="0"/>
              <a:t> – нарушение сознания и когнитивной способности, которые развиваются в короткий период времени (часы, дни)и меняются в течение времени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Лоразепам</a:t>
            </a:r>
            <a:r>
              <a:rPr lang="ru-RU" dirty="0" smtClean="0"/>
              <a:t> и риск делирия- важна доза препарата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6729755" cy="402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Нарушения сна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Есть связи между </a:t>
            </a:r>
            <a:r>
              <a:rPr lang="ru-RU" dirty="0" err="1" smtClean="0"/>
              <a:t>делириумом</a:t>
            </a:r>
            <a:r>
              <a:rPr lang="ru-RU" dirty="0" smtClean="0"/>
              <a:t> и сном в </a:t>
            </a:r>
            <a:r>
              <a:rPr lang="en-US" dirty="0" smtClean="0"/>
              <a:t>ICU</a:t>
            </a:r>
            <a:endParaRPr lang="ru-RU" dirty="0" smtClean="0"/>
          </a:p>
          <a:p>
            <a:r>
              <a:rPr lang="ru-RU" dirty="0" smtClean="0"/>
              <a:t>В среднем, больной в </a:t>
            </a:r>
            <a:r>
              <a:rPr lang="en-US" dirty="0" smtClean="0"/>
              <a:t>ICU</a:t>
            </a:r>
            <a:r>
              <a:rPr lang="ru-RU" dirty="0" smtClean="0"/>
              <a:t> спит  только 2 часа в сутки</a:t>
            </a:r>
          </a:p>
          <a:p>
            <a:r>
              <a:rPr lang="ru-RU" dirty="0" smtClean="0"/>
              <a:t>Избыточный шум, активность персонала имеют не столь важное значение, сколько метаболические нарушения, ИВЛ, и действие </a:t>
            </a:r>
            <a:r>
              <a:rPr lang="ru-RU" dirty="0" err="1" smtClean="0"/>
              <a:t>седативов</a:t>
            </a:r>
            <a:r>
              <a:rPr lang="ru-RU" dirty="0" smtClean="0"/>
              <a:t> и анальгетиков  в нарушении сна в  ШСГ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1143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Intensive Care</a:t>
            </a:r>
            <a:r>
              <a:rPr lang="ru-RU" sz="1800" dirty="0" smtClean="0"/>
              <a:t> </a:t>
            </a:r>
            <a:r>
              <a:rPr lang="en-US" sz="1800" dirty="0" smtClean="0"/>
              <a:t>Delirium Screening Checklist</a:t>
            </a:r>
            <a:r>
              <a:rPr lang="ru-RU" sz="1800" dirty="0" smtClean="0"/>
              <a:t> </a:t>
            </a:r>
            <a:r>
              <a:rPr lang="en-US" sz="1800" dirty="0" smtClean="0"/>
              <a:t>(ICDSC)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06" y="381048"/>
          <a:ext cx="9001156" cy="6405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269"/>
                <a:gridCol w="4835332"/>
                <a:gridCol w="20085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</a:t>
                      </a:r>
                      <a:r>
                        <a:rPr lang="ru-RU" sz="1600" baseline="0" dirty="0" smtClean="0"/>
                        <a:t> сознания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Описание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Баллы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Нет ответа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Если кома (А) или ступор (В)</a:t>
                      </a:r>
                      <a:r>
                        <a:rPr lang="ru-RU" sz="1600" baseline="0" dirty="0" smtClean="0"/>
                        <a:t> оценка не производится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Ответ на интенсивную и повторную стимуляцию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Ответ на слабую или умеренную стимуляцию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балл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Нормальный</a:t>
                      </a:r>
                      <a:r>
                        <a:rPr lang="ru-RU" sz="1600" baseline="0" dirty="0" smtClean="0"/>
                        <a:t> цикл бодрствования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Преувеличенный ответ на нормальную стимуляцию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балл</a:t>
                      </a:r>
                      <a:endParaRPr lang="ru-RU" sz="1600" dirty="0"/>
                    </a:p>
                  </a:txBody>
                  <a:tcPr/>
                </a:tc>
              </a:tr>
              <a:tr h="58893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Невнимательность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Сложность при следовании инструкциям или быстрая истощаемость, отвлечение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балл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Дезориентация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 времени, месте, в</a:t>
                      </a:r>
                      <a:r>
                        <a:rPr lang="ru-RU" sz="1600" baseline="0" dirty="0" smtClean="0"/>
                        <a:t> личности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балл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Галлюцинации - психоз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Клиническая манифестация или подозрительное поведение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балл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Психомоторная ажитация или торможение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Ажитация, требующая введения препаратов или замкнутость,  заторможенность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балл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Неадекватная речь или поведение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Связана с событиями или ситуацией или </a:t>
                      </a:r>
                      <a:r>
                        <a:rPr lang="ru-RU" sz="1600" dirty="0" err="1" smtClean="0"/>
                        <a:t>бессвязанная</a:t>
                      </a:r>
                      <a:r>
                        <a:rPr lang="ru-RU" sz="1600" baseline="0" dirty="0" smtClean="0"/>
                        <a:t> речь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балл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Нарушение цикла сон/ бодрствование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Сон </a:t>
                      </a:r>
                      <a:r>
                        <a:rPr lang="en-US" sz="1600" dirty="0" smtClean="0"/>
                        <a:t>&lt; </a:t>
                      </a:r>
                      <a:r>
                        <a:rPr lang="ru-RU" sz="1600" dirty="0" smtClean="0"/>
                        <a:t>4 ч/</a:t>
                      </a:r>
                      <a:r>
                        <a:rPr lang="ru-RU" sz="1600" dirty="0" err="1" smtClean="0"/>
                        <a:t>сут</a:t>
                      </a:r>
                      <a:r>
                        <a:rPr lang="ru-RU" sz="1600" dirty="0" smtClean="0"/>
                        <a:t>, пробуждение по ночам, сон днем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балл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Флуктуация</a:t>
                      </a:r>
                      <a:r>
                        <a:rPr lang="ru-RU" sz="1600" baseline="0" dirty="0" smtClean="0"/>
                        <a:t> симптомов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Симптомы, наблюдавшиеся выше, перемежаются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балл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1414"/>
            <a:ext cx="462915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71472" y="4929198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Сумма баллов от 4 с чувствительностью 99% и специфичностью 64% диагностирует делирий. Другими словами, шкала в 4 балла и более диагностирует делирий  почти у всех, но ложно диагностирует его у 36% больных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Фармакологическое лечение делирия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641" y="1071546"/>
            <a:ext cx="9076829" cy="336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28596" y="3500438"/>
            <a:ext cx="800105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5720" y="4857760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Рекомендуется прежде всего </a:t>
            </a:r>
            <a:r>
              <a:rPr lang="ru-RU" dirty="0" err="1" smtClean="0"/>
              <a:t>галоперидол</a:t>
            </a:r>
            <a:r>
              <a:rPr lang="ru-RU" dirty="0" smtClean="0"/>
              <a:t>.  2 мг в/</a:t>
            </a:r>
            <a:r>
              <a:rPr lang="ru-RU" dirty="0" err="1" smtClean="0"/>
              <a:t>в</a:t>
            </a:r>
            <a:r>
              <a:rPr lang="ru-RU" dirty="0" smtClean="0"/>
              <a:t>, повторные дозы, удваивая первую дозу каждые 15-20 мин, пока </a:t>
            </a:r>
            <a:r>
              <a:rPr lang="ru-RU" dirty="0" err="1" smtClean="0"/>
              <a:t>персистирует</a:t>
            </a:r>
            <a:r>
              <a:rPr lang="ru-RU" dirty="0" smtClean="0"/>
              <a:t> ажитация. Обычные дозы дл я  </a:t>
            </a:r>
            <a:r>
              <a:rPr lang="en-US" dirty="0" smtClean="0"/>
              <a:t>ICU </a:t>
            </a:r>
            <a:r>
              <a:rPr lang="ru-RU" dirty="0" smtClean="0"/>
              <a:t>4-20 мг/</a:t>
            </a:r>
            <a:r>
              <a:rPr lang="ru-RU" dirty="0" err="1" smtClean="0"/>
              <a:t>сут</a:t>
            </a:r>
            <a:r>
              <a:rPr lang="ru-RU" dirty="0" smtClean="0"/>
              <a:t>, но большие дозы часто используются для лечения острого возбуждения. Также </a:t>
            </a:r>
            <a:r>
              <a:rPr lang="ru-RU" dirty="0" err="1" smtClean="0"/>
              <a:t>галопериодл</a:t>
            </a:r>
            <a:r>
              <a:rPr lang="ru-RU" dirty="0" smtClean="0"/>
              <a:t> используется для профилактики делирия у пожилых после операции. 1.5 мг/</a:t>
            </a:r>
            <a:r>
              <a:rPr lang="ru-RU" dirty="0" err="1" smtClean="0"/>
              <a:t>сут</a:t>
            </a:r>
            <a:r>
              <a:rPr lang="ru-RU" dirty="0" smtClean="0"/>
              <a:t> делирия снижает тяжесть и длительность делирия, но частота его возникновения при этом не меняется. 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</a:t>
            </a:r>
            <a:r>
              <a:rPr lang="ru-RU" dirty="0" err="1" smtClean="0"/>
              <a:t>препаратаы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00240"/>
            <a:ext cx="87868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/>
              <a:t>Респиридон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зипризидон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оланзапарин</a:t>
            </a:r>
            <a:r>
              <a:rPr lang="ru-RU" sz="2800" b="1" dirty="0" smtClean="0"/>
              <a:t> могут также использоваться. Они направлены на </a:t>
            </a:r>
            <a:r>
              <a:rPr lang="ru-RU" sz="2800" b="1" dirty="0" err="1" smtClean="0"/>
              <a:t>допаминовые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рецпеторы</a:t>
            </a:r>
            <a:r>
              <a:rPr lang="ru-RU" sz="2800" b="1" dirty="0" smtClean="0"/>
              <a:t> как рецепторов для  </a:t>
            </a:r>
            <a:r>
              <a:rPr lang="ru-RU" sz="2800" b="1" dirty="0" err="1" smtClean="0"/>
              <a:t>нейротрансмиттеров</a:t>
            </a:r>
            <a:endParaRPr lang="ru-RU" sz="2800" b="1" dirty="0" smtClean="0"/>
          </a:p>
          <a:p>
            <a:pPr algn="ctr"/>
            <a:endParaRPr lang="ru-RU" sz="2800" b="1" dirty="0"/>
          </a:p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Бензодиазепины</a:t>
            </a:r>
            <a:r>
              <a:rPr lang="ru-RU" sz="2800" b="1" dirty="0" smtClean="0">
                <a:solidFill>
                  <a:srgbClr val="FF0000"/>
                </a:solidFill>
              </a:rPr>
              <a:t> не рекомендуются для лечения делирия, т.к. они сами по себе являются факторами риска его развития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ru-RU" dirty="0" smtClean="0"/>
              <a:t>Частота и подтипы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786058"/>
            <a:ext cx="8715436" cy="35719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Частота делирия в ОРИТ колеблется от 20% до 80% </a:t>
            </a:r>
            <a:r>
              <a:rPr lang="ru-RU" dirty="0" smtClean="0">
                <a:solidFill>
                  <a:srgbClr val="FF0000"/>
                </a:solidFill>
              </a:rPr>
              <a:t>(!)</a:t>
            </a:r>
            <a:r>
              <a:rPr lang="ru-RU" dirty="0" smtClean="0">
                <a:solidFill>
                  <a:schemeClr val="tx1"/>
                </a:solidFill>
              </a:rPr>
              <a:t> и зависит от тяжести заболевания, и диагностических методов распознавания </a:t>
            </a:r>
            <a:r>
              <a:rPr lang="ru-RU" dirty="0" err="1" smtClean="0">
                <a:solidFill>
                  <a:schemeClr val="tx1"/>
                </a:solidFill>
              </a:rPr>
              <a:t>делирияю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Делирий частот не распознается клиницистами или его симптомы некорректно приписываются деменции, депрессии)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Подтипы делирия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По поведению</a:t>
            </a:r>
          </a:p>
          <a:p>
            <a:r>
              <a:rPr lang="ru-RU" dirty="0" err="1" smtClean="0"/>
              <a:t>Гипоактивный</a:t>
            </a:r>
            <a:r>
              <a:rPr lang="ru-RU" dirty="0" smtClean="0"/>
              <a:t> делирий (отказ от сотрудничества, апатия и т.д.) – 43.5%</a:t>
            </a:r>
          </a:p>
          <a:p>
            <a:r>
              <a:rPr lang="ru-RU" dirty="0" err="1" smtClean="0"/>
              <a:t>Гиперактивный</a:t>
            </a:r>
            <a:r>
              <a:rPr lang="ru-RU" dirty="0" smtClean="0"/>
              <a:t> делирий (ажитация, беспокойство, эмоциональная лабильность) – 1.6%</a:t>
            </a:r>
          </a:p>
          <a:p>
            <a:r>
              <a:rPr lang="ru-RU" dirty="0" smtClean="0"/>
              <a:t>Смешанный делирий 54.1%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Прогностическое значение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Делирий ассоциируется с осложнениями (</a:t>
            </a:r>
            <a:r>
              <a:rPr lang="ru-RU" dirty="0" err="1" smtClean="0"/>
              <a:t>самоэкстубация</a:t>
            </a:r>
            <a:r>
              <a:rPr lang="ru-RU" dirty="0" smtClean="0"/>
              <a:t>, удаление катетеров, неудачная </a:t>
            </a:r>
            <a:r>
              <a:rPr lang="ru-RU" dirty="0" err="1" smtClean="0"/>
              <a:t>экстубация</a:t>
            </a:r>
            <a:r>
              <a:rPr lang="ru-RU" dirty="0" smtClean="0"/>
              <a:t>, пролонгированное пребывание в стационаре, повышение стоимости лечения, повышенная смертность).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I. </a:t>
            </a:r>
            <a:r>
              <a:rPr lang="ru-RU" sz="2800" dirty="0" smtClean="0"/>
              <a:t>Патофизиология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3578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>
                <a:solidFill>
                  <a:srgbClr val="FF0000"/>
                </a:solidFill>
              </a:rPr>
              <a:t>Нейротрасмиттерный</a:t>
            </a:r>
            <a:r>
              <a:rPr lang="ru-RU" dirty="0" smtClean="0">
                <a:solidFill>
                  <a:srgbClr val="FF0000"/>
                </a:solidFill>
              </a:rPr>
              <a:t> дисбаланс </a:t>
            </a:r>
            <a:r>
              <a:rPr lang="ru-RU" dirty="0" smtClean="0"/>
              <a:t>(ГАМК, </a:t>
            </a:r>
            <a:r>
              <a:rPr lang="ru-RU" dirty="0" err="1" smtClean="0"/>
              <a:t>серотонин</a:t>
            </a:r>
            <a:r>
              <a:rPr lang="ru-RU" dirty="0" smtClean="0"/>
              <a:t>, </a:t>
            </a:r>
            <a:r>
              <a:rPr lang="ru-RU" dirty="0" err="1" smtClean="0"/>
              <a:t>эндорфины</a:t>
            </a:r>
            <a:r>
              <a:rPr lang="ru-RU" dirty="0" smtClean="0"/>
              <a:t>, </a:t>
            </a:r>
            <a:r>
              <a:rPr lang="ru-RU" dirty="0" err="1" smtClean="0"/>
              <a:t>глутамат</a:t>
            </a:r>
            <a:r>
              <a:rPr lang="ru-RU" dirty="0" smtClean="0"/>
              <a:t>) приводит </a:t>
            </a:r>
            <a:r>
              <a:rPr lang="ru-RU" dirty="0" err="1" smtClean="0"/>
              <a:t>нейральной</a:t>
            </a:r>
            <a:r>
              <a:rPr lang="ru-RU" dirty="0" smtClean="0"/>
              <a:t> нестабильности и непредсказуемой </a:t>
            </a:r>
            <a:r>
              <a:rPr lang="ru-RU" dirty="0" err="1" smtClean="0"/>
              <a:t>нейротрансмиссии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Воспаление</a:t>
            </a:r>
            <a:r>
              <a:rPr lang="ru-RU" dirty="0" smtClean="0"/>
              <a:t>. ЛПС, ТНФ, </a:t>
            </a:r>
            <a:r>
              <a:rPr lang="ru-RU" dirty="0" err="1" smtClean="0"/>
              <a:t>интерлейкины</a:t>
            </a:r>
            <a:r>
              <a:rPr lang="ru-RU" dirty="0" smtClean="0"/>
              <a:t> вызывают эндотелиальное повреждение, образование тромбина, </a:t>
            </a:r>
            <a:r>
              <a:rPr lang="ru-RU" dirty="0" err="1" smtClean="0"/>
              <a:t>микроваскулярные</a:t>
            </a:r>
            <a:r>
              <a:rPr lang="ru-RU" dirty="0" smtClean="0"/>
              <a:t> нарушения, повышенную сосудистую проницаемость в мозге, снижение церебрального кровотока, микроагрегаты фибрина, тромбоцитов, нейтрофилов и эритроцитов, </a:t>
            </a:r>
            <a:r>
              <a:rPr lang="ru-RU" dirty="0" err="1" smtClean="0"/>
              <a:t>вазоконстрикцию</a:t>
            </a:r>
            <a:r>
              <a:rPr lang="ru-RU" dirty="0" smtClean="0"/>
              <a:t> через активацию </a:t>
            </a:r>
            <a:r>
              <a:rPr lang="el-GR" dirty="0" smtClean="0"/>
              <a:t>α</a:t>
            </a:r>
            <a:r>
              <a:rPr lang="ru-RU" dirty="0" smtClean="0"/>
              <a:t> –</a:t>
            </a:r>
            <a:r>
              <a:rPr lang="ru-RU" dirty="0" err="1" smtClean="0"/>
              <a:t>адренорецепторов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II. </a:t>
            </a:r>
            <a:r>
              <a:rPr lang="ru-RU" sz="2800" dirty="0" smtClean="0"/>
              <a:t>Патофизиология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3578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Нарушенный метаболизм кислорода –</a:t>
            </a:r>
            <a:r>
              <a:rPr lang="ru-RU" dirty="0" smtClean="0"/>
              <a:t> снижение метаболизма мозга</a:t>
            </a:r>
          </a:p>
          <a:p>
            <a:pPr algn="just"/>
            <a:r>
              <a:rPr lang="ru-RU" dirty="0" smtClean="0"/>
              <a:t>Наличие крупных нейтральных аминокислот – они изменяют уровень и функцию </a:t>
            </a:r>
            <a:r>
              <a:rPr lang="ru-RU" dirty="0" err="1" smtClean="0"/>
              <a:t>нейтротрасмиттеров</a:t>
            </a:r>
            <a:r>
              <a:rPr lang="ru-RU" dirty="0" smtClean="0"/>
              <a:t>. Проникновение аминокислот в мозг регулируется большими нейтральными транспортерами </a:t>
            </a:r>
            <a:r>
              <a:rPr lang="ru-RU" dirty="0" err="1" smtClean="0"/>
              <a:t>аминоклисот</a:t>
            </a:r>
            <a:r>
              <a:rPr lang="ru-RU" dirty="0" smtClean="0"/>
              <a:t> 1 типа </a:t>
            </a:r>
            <a:r>
              <a:rPr lang="en-US" dirty="0" smtClean="0"/>
              <a:t>(LAT 1). </a:t>
            </a:r>
            <a:r>
              <a:rPr lang="ru-RU" dirty="0" smtClean="0"/>
              <a:t>Триптофан конкурирует с тирозином, </a:t>
            </a:r>
            <a:r>
              <a:rPr lang="ru-RU" dirty="0" err="1" smtClean="0"/>
              <a:t>фенилаланином</a:t>
            </a:r>
            <a:r>
              <a:rPr lang="ru-RU" dirty="0" smtClean="0"/>
              <a:t>, лейцином и </a:t>
            </a:r>
            <a:r>
              <a:rPr lang="ru-RU" dirty="0" err="1" smtClean="0"/>
              <a:t>изолейццином</a:t>
            </a:r>
            <a:r>
              <a:rPr lang="ru-RU" dirty="0" smtClean="0"/>
              <a:t> за транспорт через ГЭБ с помощью </a:t>
            </a:r>
            <a:r>
              <a:rPr lang="en-US" dirty="0" smtClean="0"/>
              <a:t>LAT 1.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1905000"/>
            <a:ext cx="9067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Седативы</a:t>
            </a:r>
            <a:r>
              <a:rPr lang="ru-RU" dirty="0" smtClean="0"/>
              <a:t> и анальгетики как факторы риска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Морфин</a:t>
            </a:r>
          </a:p>
          <a:p>
            <a:r>
              <a:rPr lang="ru-RU" dirty="0" err="1" smtClean="0"/>
              <a:t>Лоразепам</a:t>
            </a:r>
            <a:endParaRPr lang="ru-RU" dirty="0" smtClean="0"/>
          </a:p>
          <a:p>
            <a:r>
              <a:rPr lang="ru-RU" dirty="0" err="1" smtClean="0"/>
              <a:t>Мидазолам</a:t>
            </a:r>
            <a:endParaRPr lang="ru-RU" dirty="0" smtClean="0"/>
          </a:p>
          <a:p>
            <a:r>
              <a:rPr lang="ru-RU" dirty="0" err="1" smtClean="0"/>
              <a:t>Пропофол</a:t>
            </a:r>
            <a:r>
              <a:rPr lang="ru-RU" dirty="0" smtClean="0"/>
              <a:t> ???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610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Делириум в интенсивной терапии</vt:lpstr>
      <vt:lpstr>Частота и подтипы</vt:lpstr>
      <vt:lpstr>Подтипы делирия</vt:lpstr>
      <vt:lpstr>Прогностическое значение</vt:lpstr>
      <vt:lpstr>I. Патофизиология</vt:lpstr>
      <vt:lpstr>II. Патофизиология</vt:lpstr>
      <vt:lpstr>Слайд 7</vt:lpstr>
      <vt:lpstr>Слайд 8</vt:lpstr>
      <vt:lpstr>Седативы и анальгетики как факторы риска</vt:lpstr>
      <vt:lpstr>Лоразепам и риск делирия- важна доза препарата</vt:lpstr>
      <vt:lpstr>Нарушения сна</vt:lpstr>
      <vt:lpstr>Intensive Care Delirium Screening Checklist (ICDSC)</vt:lpstr>
      <vt:lpstr>Слайд 13</vt:lpstr>
      <vt:lpstr>Фармакологическое лечение делирия</vt:lpstr>
      <vt:lpstr>Другие препаратаы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Делириум в интенсивной терапии</dc:title>
  <dc:creator>Геннадий</dc:creator>
  <cp:lastModifiedBy>Геннадий</cp:lastModifiedBy>
  <cp:revision>3</cp:revision>
  <dcterms:created xsi:type="dcterms:W3CDTF">2010-03-04T20:44:24Z</dcterms:created>
  <dcterms:modified xsi:type="dcterms:W3CDTF">2010-03-04T23:07:08Z</dcterms:modified>
</cp:coreProperties>
</file>